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9" r:id="rId3"/>
    <p:sldId id="258" r:id="rId4"/>
    <p:sldId id="257" r:id="rId5"/>
    <p:sldId id="268" r:id="rId6"/>
    <p:sldId id="259" r:id="rId7"/>
    <p:sldId id="260" r:id="rId8"/>
    <p:sldId id="261" r:id="rId9"/>
    <p:sldId id="262" r:id="rId10"/>
    <p:sldId id="263" r:id="rId11"/>
    <p:sldId id="267" r:id="rId12"/>
    <p:sldId id="274" r:id="rId13"/>
    <p:sldId id="275" r:id="rId14"/>
    <p:sldId id="276" r:id="rId15"/>
    <p:sldId id="266" r:id="rId16"/>
    <p:sldId id="271" r:id="rId17"/>
    <p:sldId id="272" r:id="rId18"/>
    <p:sldId id="273" r:id="rId19"/>
    <p:sldId id="265" r:id="rId20"/>
    <p:sldId id="264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114" autoAdjust="0"/>
  </p:normalViewPr>
  <p:slideViewPr>
    <p:cSldViewPr>
      <p:cViewPr>
        <p:scale>
          <a:sx n="66" d="100"/>
          <a:sy n="66" d="100"/>
        </p:scale>
        <p:origin x="-2934" y="-6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OIRUM\Documents\Curt\CMU\Fall%202013\Computer%20Vision\Project\sta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Feature Detection Time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Lbls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Sheet1!$D$1:$H$1</c:f>
              <c:strCache>
                <c:ptCount val="5"/>
                <c:pt idx="0">
                  <c:v>Hough Transform</c:v>
                </c:pt>
                <c:pt idx="1">
                  <c:v>Harris Default</c:v>
                </c:pt>
                <c:pt idx="2">
                  <c:v>Min Eigen</c:v>
                </c:pt>
                <c:pt idx="3">
                  <c:v>Harris</c:v>
                </c:pt>
                <c:pt idx="4">
                  <c:v>FAST</c:v>
                </c:pt>
              </c:strCache>
            </c:strRef>
          </c:cat>
          <c:val>
            <c:numRef>
              <c:f>Sheet1!$D$2:$H$2</c:f>
              <c:numCache>
                <c:formatCode>General</c:formatCode>
                <c:ptCount val="5"/>
                <c:pt idx="0">
                  <c:v>1.375</c:v>
                </c:pt>
                <c:pt idx="1">
                  <c:v>0.81</c:v>
                </c:pt>
                <c:pt idx="2">
                  <c:v>0.2591</c:v>
                </c:pt>
                <c:pt idx="3">
                  <c:v>0.25700000000000001</c:v>
                </c:pt>
                <c:pt idx="4">
                  <c:v>2.5100000000000001E-2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2110976"/>
        <c:axId val="42112896"/>
      </c:barChart>
      <c:catAx>
        <c:axId val="42110976"/>
        <c:scaling>
          <c:orientation val="minMax"/>
        </c:scaling>
        <c:delete val="0"/>
        <c:axPos val="b"/>
        <c:majorTickMark val="out"/>
        <c:minorTickMark val="none"/>
        <c:tickLblPos val="nextTo"/>
        <c:crossAx val="42112896"/>
        <c:crosses val="autoZero"/>
        <c:auto val="1"/>
        <c:lblAlgn val="ctr"/>
        <c:lblOffset val="100"/>
        <c:noMultiLvlLbl val="0"/>
      </c:catAx>
      <c:valAx>
        <c:axId val="42112896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Seconds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4211097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Feature Detection Time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Sheet1!$D$1:$H$1</c:f>
              <c:strCache>
                <c:ptCount val="1"/>
                <c:pt idx="0">
                  <c:v>Hough Transform Harris Default Min Eigen Harris FAST</c:v>
                </c:pt>
              </c:strCache>
            </c:strRef>
          </c:tx>
          <c:invertIfNegative val="0"/>
          <c:dLbls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Sheet1!$D$1:$H$1</c:f>
              <c:strCache>
                <c:ptCount val="5"/>
                <c:pt idx="0">
                  <c:v>Hough Transform</c:v>
                </c:pt>
                <c:pt idx="1">
                  <c:v>Harris Default</c:v>
                </c:pt>
                <c:pt idx="2">
                  <c:v>Min Eigen</c:v>
                </c:pt>
                <c:pt idx="3">
                  <c:v>Harris</c:v>
                </c:pt>
                <c:pt idx="4">
                  <c:v>FAST</c:v>
                </c:pt>
              </c:strCache>
            </c:strRef>
          </c:cat>
          <c:val>
            <c:numRef>
              <c:f>Sheet1!$D$3:$H$3</c:f>
              <c:numCache>
                <c:formatCode>General</c:formatCode>
                <c:ptCount val="5"/>
                <c:pt idx="0">
                  <c:v>2.2606000000000002</c:v>
                </c:pt>
                <c:pt idx="1">
                  <c:v>0.4274</c:v>
                </c:pt>
                <c:pt idx="2">
                  <c:v>0.42430000000000001</c:v>
                </c:pt>
                <c:pt idx="3">
                  <c:v>0.38329999999999997</c:v>
                </c:pt>
                <c:pt idx="4">
                  <c:v>5.9400000000000001E-2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6987520"/>
        <c:axId val="47009792"/>
      </c:barChart>
      <c:catAx>
        <c:axId val="46987520"/>
        <c:scaling>
          <c:orientation val="minMax"/>
        </c:scaling>
        <c:delete val="0"/>
        <c:axPos val="b"/>
        <c:majorTickMark val="out"/>
        <c:minorTickMark val="none"/>
        <c:tickLblPos val="nextTo"/>
        <c:crossAx val="47009792"/>
        <c:crosses val="autoZero"/>
        <c:auto val="1"/>
        <c:lblAlgn val="ctr"/>
        <c:lblOffset val="100"/>
        <c:noMultiLvlLbl val="0"/>
      </c:catAx>
      <c:valAx>
        <c:axId val="47009792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Seconds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4698752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Compression Time vs Image Size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Sheet1!$F$9:$F$12</c:f>
              <c:strCache>
                <c:ptCount val="1"/>
                <c:pt idx="0">
                  <c:v>1627 x 910 630 x 420 500 x 500 159 x 119</c:v>
                </c:pt>
              </c:strCache>
            </c:strRef>
          </c:tx>
          <c:invertIfNegative val="0"/>
          <c:dLbls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Sheet1!$F$9:$F$12</c:f>
              <c:strCache>
                <c:ptCount val="4"/>
                <c:pt idx="0">
                  <c:v>1627 x 910</c:v>
                </c:pt>
                <c:pt idx="1">
                  <c:v>630 x 420</c:v>
                </c:pt>
                <c:pt idx="2">
                  <c:v>500 x 500</c:v>
                </c:pt>
                <c:pt idx="3">
                  <c:v>159 x 119</c:v>
                </c:pt>
              </c:strCache>
            </c:strRef>
          </c:cat>
          <c:val>
            <c:numRef>
              <c:f>Sheet1!$D$9:$D$12</c:f>
              <c:numCache>
                <c:formatCode>General</c:formatCode>
                <c:ptCount val="4"/>
                <c:pt idx="0">
                  <c:v>0.14449999999999999</c:v>
                </c:pt>
                <c:pt idx="1">
                  <c:v>7.8100000000000003E-2</c:v>
                </c:pt>
                <c:pt idx="2">
                  <c:v>7.6600000000000001E-2</c:v>
                </c:pt>
                <c:pt idx="3">
                  <c:v>5.1900000000000002E-2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2072704"/>
        <c:axId val="42078592"/>
      </c:barChart>
      <c:catAx>
        <c:axId val="420727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42078592"/>
        <c:crosses val="autoZero"/>
        <c:auto val="1"/>
        <c:lblAlgn val="ctr"/>
        <c:lblOffset val="100"/>
        <c:noMultiLvlLbl val="0"/>
      </c:catAx>
      <c:valAx>
        <c:axId val="4207859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4207270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BA1EB5-B3CE-4DC3-912A-841E17BC0CAB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231432-419E-443C-873B-6120A10C94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314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Replace with images</a:t>
            </a:r>
            <a:r>
              <a:rPr lang="en-US" baseline="0" dirty="0" smtClean="0"/>
              <a:t> from mars rover and/or statue of liberty flyby true vs encoded.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31432-419E-443C-873B-6120A10C94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003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31432-419E-443C-873B-6120A10C94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97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smtClean="0"/>
              <a:t>Available short range solutions ~100m</a:t>
            </a:r>
          </a:p>
          <a:p>
            <a:pPr lvl="2"/>
            <a:r>
              <a:rPr lang="en-US" dirty="0" err="1" smtClean="0"/>
              <a:t>WiFi</a:t>
            </a:r>
            <a:r>
              <a:rPr lang="en-US" dirty="0" smtClean="0"/>
              <a:t> based</a:t>
            </a:r>
          </a:p>
          <a:p>
            <a:pPr lvl="2"/>
            <a:r>
              <a:rPr lang="en-US" dirty="0" smtClean="0"/>
              <a:t>2.4/5.8GHz “Security Cameras”</a:t>
            </a:r>
          </a:p>
          <a:p>
            <a:pPr lvl="1"/>
            <a:r>
              <a:rPr lang="en-US" dirty="0" smtClean="0"/>
              <a:t>Long range solutions ~1Km</a:t>
            </a:r>
          </a:p>
          <a:p>
            <a:pPr lvl="2"/>
            <a:r>
              <a:rPr lang="en-US" dirty="0" smtClean="0"/>
              <a:t>~200mW analog transmitters</a:t>
            </a:r>
          </a:p>
          <a:p>
            <a:pPr lvl="3"/>
            <a:r>
              <a:rPr lang="en-US" dirty="0" smtClean="0"/>
              <a:t>Very noisy and limited to SD TV resolution</a:t>
            </a:r>
          </a:p>
          <a:p>
            <a:pPr lvl="3"/>
            <a:r>
              <a:rPr lang="en-US" dirty="0" smtClean="0"/>
              <a:t>May require HAM radio license</a:t>
            </a:r>
          </a:p>
          <a:p>
            <a:pPr lvl="2"/>
            <a:r>
              <a:rPr lang="en-US" dirty="0" smtClean="0"/>
              <a:t>Cellular Based (4G)</a:t>
            </a:r>
          </a:p>
          <a:p>
            <a:pPr lvl="1"/>
            <a:r>
              <a:rPr lang="en-US" dirty="0" smtClean="0"/>
              <a:t>Most existing systems have conflicting design goals</a:t>
            </a:r>
          </a:p>
          <a:p>
            <a:pPr lvl="2"/>
            <a:r>
              <a:rPr lang="en-US" dirty="0" smtClean="0"/>
              <a:t>Quality at expense of frame rate</a:t>
            </a:r>
          </a:p>
          <a:p>
            <a:pPr lvl="2"/>
            <a:r>
              <a:rPr lang="en-US" dirty="0" smtClean="0"/>
              <a:t>Lag induced by compression/decompression</a:t>
            </a:r>
          </a:p>
          <a:p>
            <a:pPr lvl="2"/>
            <a:r>
              <a:rPr lang="en-US" dirty="0" smtClean="0"/>
              <a:t>Designed for smooth playback, not necessarily responsive playback</a:t>
            </a:r>
          </a:p>
          <a:p>
            <a:pPr lvl="2"/>
            <a:r>
              <a:rPr lang="en-US" dirty="0" smtClean="0"/>
              <a:t>Network transport delays and uncertainties</a:t>
            </a:r>
          </a:p>
          <a:p>
            <a:pPr lvl="1"/>
            <a:r>
              <a:rPr lang="en-US" dirty="0" smtClean="0"/>
              <a:t>Current “Gold Standard” </a:t>
            </a:r>
          </a:p>
          <a:p>
            <a:pPr lvl="2"/>
            <a:r>
              <a:rPr lang="en-US" dirty="0" err="1" smtClean="0"/>
              <a:t>Teleoperation</a:t>
            </a:r>
            <a:r>
              <a:rPr lang="en-US" dirty="0" smtClean="0"/>
              <a:t> by low quality analog camera and transmitter </a:t>
            </a:r>
          </a:p>
          <a:p>
            <a:pPr lvl="2"/>
            <a:r>
              <a:rPr lang="en-US" dirty="0" smtClean="0"/>
              <a:t>Onboard recording of a high quality digital camera (</a:t>
            </a:r>
            <a:r>
              <a:rPr lang="en-US" dirty="0" err="1" smtClean="0"/>
              <a:t>GoPro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31432-419E-443C-873B-6120A10C94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005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9945-F117-4F81-B0B2-0B03066CD253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6DC2-8343-4177-B54F-8D9BCCDC7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2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9945-F117-4F81-B0B2-0B03066CD253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6DC2-8343-4177-B54F-8D9BCCDC7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1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9945-F117-4F81-B0B2-0B03066CD253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6DC2-8343-4177-B54F-8D9BCCDC7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446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9945-F117-4F81-B0B2-0B03066CD253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6DC2-8343-4177-B54F-8D9BCCDC7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07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9945-F117-4F81-B0B2-0B03066CD253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6DC2-8343-4177-B54F-8D9BCCDC7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833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9945-F117-4F81-B0B2-0B03066CD253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6DC2-8343-4177-B54F-8D9BCCDC7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959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9945-F117-4F81-B0B2-0B03066CD253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6DC2-8343-4177-B54F-8D9BCCDC7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806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9945-F117-4F81-B0B2-0B03066CD253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6DC2-8343-4177-B54F-8D9BCCDC7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81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9945-F117-4F81-B0B2-0B03066CD253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6DC2-8343-4177-B54F-8D9BCCDC7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042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9945-F117-4F81-B0B2-0B03066CD253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6DC2-8343-4177-B54F-8D9BCCDC7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240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9945-F117-4F81-B0B2-0B03066CD253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6DC2-8343-4177-B54F-8D9BCCDC7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86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D19945-F117-4F81-B0B2-0B03066CD253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B36DC2-8343-4177-B54F-8D9BCCDC7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62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19.jpeg"/><Relationship Id="rId7" Type="http://schemas.openxmlformats.org/officeDocument/2006/relationships/image" Target="../media/image24.jpe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image" Target="../media/image38.jpeg"/><Relationship Id="rId18" Type="http://schemas.openxmlformats.org/officeDocument/2006/relationships/image" Target="../media/image43.jpeg"/><Relationship Id="rId3" Type="http://schemas.openxmlformats.org/officeDocument/2006/relationships/image" Target="../media/image28.jpeg"/><Relationship Id="rId21" Type="http://schemas.openxmlformats.org/officeDocument/2006/relationships/image" Target="../media/image46.jpeg"/><Relationship Id="rId7" Type="http://schemas.openxmlformats.org/officeDocument/2006/relationships/image" Target="../media/image32.jpeg"/><Relationship Id="rId12" Type="http://schemas.openxmlformats.org/officeDocument/2006/relationships/image" Target="../media/image37.jpeg"/><Relationship Id="rId17" Type="http://schemas.openxmlformats.org/officeDocument/2006/relationships/image" Target="../media/image42.jpeg"/><Relationship Id="rId2" Type="http://schemas.openxmlformats.org/officeDocument/2006/relationships/image" Target="../media/image24.jpeg"/><Relationship Id="rId16" Type="http://schemas.openxmlformats.org/officeDocument/2006/relationships/image" Target="../media/image41.jpeg"/><Relationship Id="rId20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11" Type="http://schemas.openxmlformats.org/officeDocument/2006/relationships/image" Target="../media/image36.jpeg"/><Relationship Id="rId5" Type="http://schemas.openxmlformats.org/officeDocument/2006/relationships/image" Target="../media/image30.png"/><Relationship Id="rId15" Type="http://schemas.openxmlformats.org/officeDocument/2006/relationships/image" Target="../media/image40.jpeg"/><Relationship Id="rId10" Type="http://schemas.openxmlformats.org/officeDocument/2006/relationships/image" Target="../media/image35.jpeg"/><Relationship Id="rId19" Type="http://schemas.openxmlformats.org/officeDocument/2006/relationships/image" Target="../media/image44.jpeg"/><Relationship Id="rId4" Type="http://schemas.openxmlformats.org/officeDocument/2006/relationships/image" Target="../media/image29.jpeg"/><Relationship Id="rId9" Type="http://schemas.openxmlformats.org/officeDocument/2006/relationships/image" Target="../media/image34.png"/><Relationship Id="rId14" Type="http://schemas.openxmlformats.org/officeDocument/2006/relationships/image" Target="../media/image39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support.google.com/trends/answer/www.google.com/trend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57200"/>
            <a:ext cx="8229600" cy="1470025"/>
          </a:xfrm>
        </p:spPr>
        <p:txBody>
          <a:bodyPr>
            <a:normAutofit fontScale="90000"/>
          </a:bodyPr>
          <a:lstStyle/>
          <a:p>
            <a:r>
              <a:rPr lang="en-US" sz="2700" b="1" dirty="0" smtClean="0"/>
              <a:t>Real-Time Vector Geometry Based Video Compression for Low-Latency </a:t>
            </a:r>
            <a:r>
              <a:rPr lang="en-US" sz="2700" b="1" dirty="0" err="1" smtClean="0"/>
              <a:t>Teleoperation</a:t>
            </a:r>
            <a:r>
              <a:rPr lang="en-US" sz="2700" b="1" dirty="0" smtClean="0"/>
              <a:t> over Low-Bandwidth Connections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410200"/>
            <a:ext cx="6400800" cy="11430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Curtis </a:t>
            </a:r>
            <a:r>
              <a:rPr lang="en-US" sz="1800" dirty="0" err="1" smtClean="0"/>
              <a:t>Boirum</a:t>
            </a:r>
            <a:endParaRPr lang="en-US" sz="1800" dirty="0" smtClean="0"/>
          </a:p>
          <a:p>
            <a:r>
              <a:rPr lang="en-US" sz="1800" dirty="0" smtClean="0"/>
              <a:t>F-13 Computer Vision</a:t>
            </a:r>
          </a:p>
          <a:p>
            <a:r>
              <a:rPr lang="en-US" sz="1800" dirty="0" smtClean="0"/>
              <a:t>5/8/2013 </a:t>
            </a:r>
            <a:endParaRPr lang="en-US" sz="1800" dirty="0"/>
          </a:p>
        </p:txBody>
      </p:sp>
      <p:pic>
        <p:nvPicPr>
          <p:cNvPr id="1026" name="Picture 2" descr="C:\Users\BOIRUM\Documents\MATLAB\testIms\testIMG_VectCompSml2_fps5_bLim200000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866900"/>
            <a:ext cx="41656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BOIRUM\Documents\MATLAB\testIms\testIMG_bmp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1866900"/>
            <a:ext cx="41656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711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Find </a:t>
            </a:r>
            <a:r>
              <a:rPr lang="en-US" dirty="0" smtClean="0"/>
              <a:t>features </a:t>
            </a:r>
            <a:r>
              <a:rPr lang="en-US" dirty="0" smtClean="0"/>
              <a:t>(limited to M features)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Psuedo</a:t>
            </a:r>
            <a:r>
              <a:rPr lang="en-US" dirty="0" smtClean="0"/>
              <a:t>-segment the image with Delaunay Triangulation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Color each triangle based on its center (crude method)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Image is now only a list of colored vertices </a:t>
            </a:r>
            <a:r>
              <a:rPr lang="en-US" dirty="0" smtClean="0"/>
              <a:t>groups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383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Algorithm: 1 Find Features</a:t>
            </a:r>
            <a:endParaRPr lang="en-US" dirty="0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831" y="1722356"/>
            <a:ext cx="4626738" cy="3459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722356"/>
            <a:ext cx="4626743" cy="3459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2958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Algorithm: 2 Pseudo Segmentation</a:t>
            </a:r>
            <a:endParaRPr lang="en-US" dirty="0"/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22356"/>
            <a:ext cx="4626738" cy="3459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714704"/>
            <a:ext cx="4630787" cy="3466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0668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Algorithm: 3 Triangle Color</a:t>
            </a:r>
            <a:endParaRPr lang="en-US" dirty="0"/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743733"/>
            <a:ext cx="4495800" cy="3466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743733"/>
            <a:ext cx="4636977" cy="3466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1486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Algorithm: 4 Encode/Render</a:t>
            </a:r>
            <a:endParaRPr lang="en-US" dirty="0"/>
          </a:p>
        </p:txBody>
      </p:sp>
      <p:pic>
        <p:nvPicPr>
          <p:cNvPr id="5" name="Picture 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43733"/>
            <a:ext cx="4636977" cy="3466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841" y="1743732"/>
            <a:ext cx="4621159" cy="3466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8017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Find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Following Attempted:</a:t>
            </a:r>
            <a:endParaRPr lang="en-US" dirty="0" smtClean="0"/>
          </a:p>
          <a:p>
            <a:pPr lvl="1"/>
            <a:r>
              <a:rPr lang="en-US" dirty="0" smtClean="0"/>
              <a:t>Harris </a:t>
            </a:r>
            <a:endParaRPr lang="en-US" dirty="0" smtClean="0"/>
          </a:p>
          <a:p>
            <a:pPr lvl="1"/>
            <a:r>
              <a:rPr lang="en-US" dirty="0" smtClean="0"/>
              <a:t>FAST </a:t>
            </a:r>
          </a:p>
          <a:p>
            <a:pPr lvl="1"/>
            <a:r>
              <a:rPr lang="en-US" dirty="0" smtClean="0"/>
              <a:t>SIRF</a:t>
            </a:r>
          </a:p>
          <a:p>
            <a:pPr lvl="1"/>
            <a:r>
              <a:rPr lang="en-US" dirty="0" err="1" smtClean="0"/>
              <a:t>MinEig</a:t>
            </a:r>
            <a:endParaRPr lang="en-US" dirty="0" smtClean="0"/>
          </a:p>
          <a:p>
            <a:pPr lvl="1"/>
            <a:r>
              <a:rPr lang="en-US" dirty="0" smtClean="0"/>
              <a:t>Hough Transform</a:t>
            </a:r>
          </a:p>
          <a:p>
            <a:r>
              <a:rPr lang="en-US" dirty="0" smtClean="0"/>
              <a:t>Only FAST was fast enough </a:t>
            </a:r>
            <a:endParaRPr lang="en-US" dirty="0"/>
          </a:p>
        </p:txBody>
      </p:sp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631806"/>
            <a:ext cx="4019186" cy="3004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1385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Detection Comparison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7828282"/>
              </p:ext>
            </p:extLst>
          </p:nvPr>
        </p:nvGraphicFramePr>
        <p:xfrm>
          <a:off x="304800" y="12954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26" name="Picture 2" descr="C:\Users\BOIRUM\Documents\Curt\CMU\Fall 2013\Computer Vision\Project\Test images\nasa_mars_rover_vide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524000"/>
            <a:ext cx="26289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17765" y="3505200"/>
            <a:ext cx="167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630 x 420 pixels</a:t>
            </a:r>
            <a:endParaRPr lang="en-US" dirty="0"/>
          </a:p>
        </p:txBody>
      </p:sp>
      <p:pic>
        <p:nvPicPr>
          <p:cNvPr id="1027" name="Picture 3" descr="C:\Users\BOIRUM\Documents\Curt\CMU\Fall 2013\Computer Vision\Project\Test images\newYork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514848"/>
            <a:ext cx="2628900" cy="147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7020946"/>
              </p:ext>
            </p:extLst>
          </p:nvPr>
        </p:nvGraphicFramePr>
        <p:xfrm>
          <a:off x="304800" y="40894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059255" y="6248400"/>
            <a:ext cx="178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1627 x 910 pixels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210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517" y="-87086"/>
            <a:ext cx="8229600" cy="1143000"/>
          </a:xfrm>
        </p:spPr>
        <p:txBody>
          <a:bodyPr/>
          <a:lstStyle/>
          <a:p>
            <a:r>
              <a:rPr lang="en-US" dirty="0" smtClean="0"/>
              <a:t>Results: Compression Time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60984" y="803075"/>
            <a:ext cx="8229600" cy="2667001"/>
            <a:chOff x="609600" y="1447799"/>
            <a:chExt cx="8229600" cy="2667001"/>
          </a:xfrm>
        </p:grpSpPr>
        <p:graphicFrame>
          <p:nvGraphicFramePr>
            <p:cNvPr id="4" name="Chart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372119574"/>
                </p:ext>
              </p:extLst>
            </p:nvPr>
          </p:nvGraphicFramePr>
          <p:xfrm>
            <a:off x="609600" y="1447799"/>
            <a:ext cx="8229600" cy="26670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3217468" y="1828799"/>
              <a:ext cx="29166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Compression Limited to 316 Triangles</a:t>
              </a:r>
            </a:p>
          </p:txBody>
        </p:sp>
      </p:grpSp>
      <p:pic>
        <p:nvPicPr>
          <p:cNvPr id="6" name="Picture 5" descr="C:\Users\BOIRUM\Documents\Curt\CMU\Fall 2013\Computer Vision\Project\Test images\nasa_mars_rover_vide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314" y="3638049"/>
            <a:ext cx="1861088" cy="124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BOIRUM\Documents\Curt\CMU\Fall 2013\Computer Vision\Project\Test images\newYork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581400"/>
            <a:ext cx="2319590" cy="129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BOIRUM\Documents\Curt\CMU\Fall 2013\Computer Vision\Project\Test images\fig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720" y="3635078"/>
            <a:ext cx="1243696" cy="124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BOIRUM\Documents\Curt\CMU\Fall 2013\Computer Vision\Project\Test images\Picture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3638049"/>
            <a:ext cx="1676400" cy="125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BOIRUM\Documents\Curt\CMU\Fall 2013\Computer Vision\Project\Test images\nasa_mars_rover_video_outPut_fps30_bLim20000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315" y="5257801"/>
            <a:ext cx="1846573" cy="123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BOIRUM\Documents\Curt\CMU\Fall 2013\Computer Vision\Project\Test images\Picture1_outPut_fps30_bLim200000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1" y="5329350"/>
            <a:ext cx="1676400" cy="125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BOIRUM\Documents\Curt\CMU\Fall 2013\Computer Vision\Project\Test images\fig1_outPut_fps30_bLim20000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720" y="5257800"/>
            <a:ext cx="1323545" cy="132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BOIRUM\Documents\Curt\CMU\Fall 2013\Computer Vision\Project\Test images\newYork1_outPut_fps30_bLim200000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190678"/>
            <a:ext cx="2319589" cy="129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127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76200" y="1213972"/>
            <a:ext cx="1712244" cy="54742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067656"/>
              </p:ext>
            </p:extLst>
          </p:nvPr>
        </p:nvGraphicFramePr>
        <p:xfrm>
          <a:off x="228601" y="-1143001"/>
          <a:ext cx="1295399" cy="76962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799"/>
                <a:gridCol w="609600"/>
              </a:tblGrid>
              <a:tr h="2045541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</a:tr>
              <a:tr h="1130132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235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22526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</a:tr>
              <a:tr h="1130132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9104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</a:tr>
              <a:tr h="1130132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1832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</a:tr>
              <a:tr h="1130132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</a:tr>
              <a:tr h="1130132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76200" y="749319"/>
            <a:ext cx="8839200" cy="3732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Results: Compression Ranges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04800" y="783992"/>
            <a:ext cx="1467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Original Size KB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59817" y="1429415"/>
            <a:ext cx="990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Compressed Size KB</a:t>
            </a:r>
            <a:endParaRPr 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1050417" y="1429414"/>
            <a:ext cx="7216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# of Triangles</a:t>
            </a:r>
            <a:endParaRPr lang="en-US" sz="1100" dirty="0"/>
          </a:p>
        </p:txBody>
      </p:sp>
      <p:grpSp>
        <p:nvGrpSpPr>
          <p:cNvPr id="28" name="Group 27"/>
          <p:cNvGrpSpPr/>
          <p:nvPr/>
        </p:nvGrpSpPr>
        <p:grpSpPr>
          <a:xfrm>
            <a:off x="1905000" y="768603"/>
            <a:ext cx="7019925" cy="5944382"/>
            <a:chOff x="1905000" y="768603"/>
            <a:chExt cx="7019925" cy="5944382"/>
          </a:xfrm>
        </p:grpSpPr>
        <p:pic>
          <p:nvPicPr>
            <p:cNvPr id="5" name="Picture 4" descr="C:\Users\BOIRUM\Documents\Curt\CMU\Fall 2013\Computer Vision\Project\Test images\nasa_mars_rover_video_outPut_fps30_bLim200000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8440" y="5763475"/>
              <a:ext cx="1371397" cy="924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C:\Users\BOIRUM\Documents\Curt\CMU\Fall 2013\Computer Vision\Project\Test images\nasa_mars_rover_video_outPut_fps15_bLim200000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0" y="4624953"/>
              <a:ext cx="1378276" cy="918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C:\Users\BOIRUM\Documents\Curt\CMU\Fall 2013\Computer Vision\Project\Test images\nasa_mars_rover_video_outPut_fps1_bLim200000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0" y="1213972"/>
              <a:ext cx="1378276" cy="918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C:\Users\BOIRUM\Documents\Curt\CMU\Fall 2013\Computer Vision\Project\Test images\nasa_mars_rover_video_outPut_fps5_bLim200000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0" y="3486431"/>
              <a:ext cx="1378276" cy="918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C:\Users\BOIRUM\Documents\Curt\CMU\Fall 2013\Computer Vision\Project\Test images\nasa_mars_rover_video_outPut_fps1_bLim200000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8440" y="2352495"/>
              <a:ext cx="1371397" cy="914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2326276" y="77740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280</a:t>
              </a:r>
              <a:endParaRPr lang="en-US" dirty="0"/>
            </a:p>
          </p:txBody>
        </p:sp>
        <p:pic>
          <p:nvPicPr>
            <p:cNvPr id="25" name="Picture 13" descr="C:\Users\BOIRUM\Documents\Curt\CMU\Fall 2013\Computer Vision\Project\Test images\newYork2_outPut_fps15_bLim200000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7465" y="3495956"/>
              <a:ext cx="1597658" cy="918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4" descr="C:\Users\BOIRUM\Documents\Curt\CMU\Fall 2013\Computer Vision\Project\Test images\newYork2_outPut_fps30_bLim200000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4140" y="5763475"/>
              <a:ext cx="1597658" cy="918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6" descr="C:\Users\BOIRUM\Documents\Curt\CMU\Fall 2013\Computer Vision\Project\Test images\newYork2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8415" y="1203875"/>
              <a:ext cx="1598523" cy="918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3" name="Picture 1" descr="C:\Users\BOIRUM\Documents\Curt\CMU\Fall 2013\Computer Vision\Project\Test images\newYork2_outPut_fps1_bLim200000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6515" y="4624953"/>
              <a:ext cx="1597658" cy="918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C:\Users\BOIRUM\Documents\Curt\CMU\Fall 2013\Computer Vision\Project\Test images\newYork2_outPut_fps1_bLim200000.jp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8415" y="2352495"/>
              <a:ext cx="1589686" cy="914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7" name="Group 26"/>
            <p:cNvGrpSpPr/>
            <p:nvPr/>
          </p:nvGrpSpPr>
          <p:grpSpPr>
            <a:xfrm>
              <a:off x="5341102" y="1196543"/>
              <a:ext cx="1681245" cy="5509079"/>
              <a:chOff x="6153150" y="1207897"/>
              <a:chExt cx="1681245" cy="5509079"/>
            </a:xfrm>
          </p:grpSpPr>
          <p:pic>
            <p:nvPicPr>
              <p:cNvPr id="3075" name="Picture 3" descr="C:\Users\BOIRUM\Documents\Curt\CMU\Fall 2013\Computer Vision\Project\Test images\newYork1_outPut_fps1_bLim200000.jp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2200" y="2352495"/>
                <a:ext cx="1633620" cy="9142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6" name="Picture 4" descr="C:\Users\BOIRUM\Documents\Curt\CMU\Fall 2013\Computer Vision\Project\Test images\newYork1_outPut_fps5_bLim200000.jpg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1725" y="3496293"/>
                <a:ext cx="1652670" cy="9249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7" name="Picture 5" descr="C:\Users\BOIRUM\Documents\Curt\CMU\Fall 2013\Computer Vision\Project\Test images\newYork1_outPut_fps15_bLim200000.jp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1725" y="4634478"/>
                <a:ext cx="1652670" cy="9249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8" name="Picture 6" descr="C:\Users\BOIRUM\Documents\Curt\CMU\Fall 2013\Computer Vision\Project\Test images\newYork1_outPut_fps30_bLim200000.jp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53150" y="5792050"/>
                <a:ext cx="1652670" cy="9249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9" name="Picture 7" descr="C:\Users\BOIRUM\Documents\Curt\CMU\Fall 2013\Computer Vision\Project\Test images\newYork1_outPut_fps30_bLim200000.jpg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53151" y="1207897"/>
                <a:ext cx="1652670" cy="9249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 descr="C:\Users\BOIRUM\Documents\Curt\CMU\Fall 2013\Computer Vision\Project\Test images\newYork4_outPut_fps30_bLim200000.jp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4035" y="1208314"/>
              <a:ext cx="1672789" cy="939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1" name="Picture 9" descr="C:\Users\BOIRUM\Documents\Curt\CMU\Fall 2013\Computer Vision\Project\Test images\newYork4_outPut_fps1_bLim200000.jp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1755" y="2315753"/>
              <a:ext cx="1672789" cy="939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C:\Users\BOIRUM\Documents\Curt\CMU\Fall 2013\Computer Vision\Project\Test images\newYork4_outPut_fps15_bLim200000.jp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4036" y="4615760"/>
              <a:ext cx="1672789" cy="939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3" name="Picture 11" descr="C:\Users\BOIRUM\Documents\Curt\CMU\Fall 2013\Computer Vision\Project\Test images\newYork4_outPut_fps30_bLim200000.jp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3561" y="5773332"/>
              <a:ext cx="1672789" cy="939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 descr="C:\Users\BOIRUM\Documents\Curt\CMU\Fall 2013\Computer Vision\Project\Test images\newYork4_outPut_fps5_bLim200000.jpg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3560" y="3495956"/>
              <a:ext cx="1701365" cy="955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/>
            <p:cNvSpPr txBox="1"/>
            <p:nvPr/>
          </p:nvSpPr>
          <p:spPr>
            <a:xfrm>
              <a:off x="4059814" y="768603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1329</a:t>
              </a:r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899575" y="768603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1470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806380" y="76860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716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56149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Graph-search/</a:t>
            </a:r>
            <a:r>
              <a:rPr lang="en-US" dirty="0" err="1" smtClean="0"/>
              <a:t>thresholding</a:t>
            </a:r>
            <a:r>
              <a:rPr lang="en-US" dirty="0" smtClean="0"/>
              <a:t> on triangle color to reduce number of separate triangles into polygons</a:t>
            </a:r>
          </a:p>
          <a:p>
            <a:r>
              <a:rPr lang="en-US" dirty="0" smtClean="0"/>
              <a:t>Feature density control</a:t>
            </a:r>
          </a:p>
          <a:p>
            <a:r>
              <a:rPr lang="en-US" dirty="0" smtClean="0"/>
              <a:t>Feature noise reduction</a:t>
            </a:r>
          </a:p>
          <a:p>
            <a:r>
              <a:rPr lang="en-US" dirty="0" smtClean="0"/>
              <a:t>Combine line segments that are nearly collinear (on polygons)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710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fpv</a:t>
            </a:r>
            <a:r>
              <a:rPr lang="en-US" dirty="0" smtClean="0"/>
              <a:t>” = “Consumer” </a:t>
            </a:r>
            <a:r>
              <a:rPr lang="en-US" dirty="0" err="1" smtClean="0"/>
              <a:t>Teleoperation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Remote driving or flying an RC vehicle (drone) through wireless onboard video feed</a:t>
            </a:r>
          </a:p>
          <a:p>
            <a:r>
              <a:rPr lang="en-US" dirty="0" smtClean="0"/>
              <a:t>Thrill/enjoyment/videography very similar to full sized vehicle for orders of magnitude cheaper</a:t>
            </a:r>
          </a:p>
          <a:p>
            <a:r>
              <a:rPr lang="en-US" dirty="0" smtClean="0"/>
              <a:t>Enabling immediate disaster investigation, search &amp; rescue, real-time information that was previously impossible/impractical</a:t>
            </a:r>
          </a:p>
        </p:txBody>
      </p:sp>
    </p:spTree>
    <p:extLst>
      <p:ext uri="{BB962C8B-B14F-4D97-AF65-F5344CB8AC3E}">
        <p14:creationId xmlns:p14="http://schemas.microsoft.com/office/powerpoint/2010/main" val="1713426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8120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Even </a:t>
            </a:r>
            <a:r>
              <a:rPr lang="en-US" dirty="0" err="1" smtClean="0"/>
              <a:t>unoptimzed</a:t>
            </a:r>
            <a:r>
              <a:rPr lang="en-US" dirty="0" smtClean="0"/>
              <a:t> show great potential</a:t>
            </a:r>
          </a:p>
          <a:p>
            <a:r>
              <a:rPr lang="en-US" dirty="0" smtClean="0"/>
              <a:t>Image size is very close to a .</a:t>
            </a:r>
            <a:r>
              <a:rPr lang="en-US" dirty="0" smtClean="0"/>
              <a:t>jpg </a:t>
            </a:r>
            <a:r>
              <a:rPr lang="en-US" dirty="0" smtClean="0"/>
              <a:t>for 160 x </a:t>
            </a:r>
            <a:r>
              <a:rPr lang="en-US" dirty="0" smtClean="0"/>
              <a:t>120</a:t>
            </a:r>
          </a:p>
          <a:p>
            <a:r>
              <a:rPr lang="en-US" dirty="0" smtClean="0"/>
              <a:t>Drastic gains for large images &gt; 1280 x 720</a:t>
            </a:r>
          </a:p>
          <a:p>
            <a:r>
              <a:rPr lang="en-US" dirty="0" smtClean="0"/>
              <a:t>Optimization could render outputs capable of being streamed over very inexpensive serial radios ~ 200Kbits/sec</a:t>
            </a:r>
          </a:p>
          <a:p>
            <a:r>
              <a:rPr lang="en-US" dirty="0" smtClean="0"/>
              <a:t>Interesting type of segmentation</a:t>
            </a:r>
          </a:p>
          <a:p>
            <a:r>
              <a:rPr lang="en-US" dirty="0" smtClean="0"/>
              <a:t>Many avenues could prove fruitful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29" y="3695700"/>
            <a:ext cx="3807885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 descr="C:\Users\BOIRUM\Documents\MATLAB\testIms\testIMG_VectCompSml2_fps20_bLim200000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543" y="369570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435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 Longer Limited To Military Domain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5344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Consumer Autonomous </a:t>
            </a:r>
            <a:r>
              <a:rPr lang="en-US" dirty="0" smtClean="0"/>
              <a:t>UAV/UGV’s $200-$</a:t>
            </a:r>
            <a:r>
              <a:rPr lang="en-US" dirty="0" smtClean="0"/>
              <a:t>2000 common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Light Weight, Miniature, and Inexpensive</a:t>
            </a:r>
          </a:p>
          <a:p>
            <a:pPr lvl="1"/>
            <a:r>
              <a:rPr lang="en-US" dirty="0" smtClean="0"/>
              <a:t>High precision sensors</a:t>
            </a:r>
          </a:p>
          <a:p>
            <a:pPr lvl="2"/>
            <a:r>
              <a:rPr lang="en-US" dirty="0" smtClean="0"/>
              <a:t>GPS, Gyroscopic, Accelerometers, Ultrasound, </a:t>
            </a:r>
            <a:r>
              <a:rPr lang="en-US" dirty="0" err="1" smtClean="0"/>
              <a:t>LiDAR</a:t>
            </a:r>
            <a:endParaRPr lang="en-US" dirty="0" smtClean="0"/>
          </a:p>
          <a:p>
            <a:pPr lvl="2"/>
            <a:r>
              <a:rPr lang="en-US" dirty="0" smtClean="0"/>
              <a:t>Most have &gt;= 100Hz sample rates</a:t>
            </a:r>
          </a:p>
          <a:p>
            <a:pPr lvl="1"/>
            <a:r>
              <a:rPr lang="en-US" dirty="0" smtClean="0"/>
              <a:t>Cameras (Digital and Analog)</a:t>
            </a:r>
          </a:p>
          <a:p>
            <a:pPr lvl="1"/>
            <a:r>
              <a:rPr lang="en-US" dirty="0" smtClean="0"/>
              <a:t>Small form factor computers and microcontrollers</a:t>
            </a:r>
          </a:p>
          <a:p>
            <a:pPr lvl="2"/>
            <a:r>
              <a:rPr lang="en-US" dirty="0" smtClean="0"/>
              <a:t>Intel </a:t>
            </a:r>
            <a:r>
              <a:rPr lang="en-US" dirty="0" err="1" smtClean="0"/>
              <a:t>Nuc</a:t>
            </a:r>
            <a:r>
              <a:rPr lang="en-US" dirty="0" smtClean="0"/>
              <a:t>, Raspberry Pi, Arduino, etc.</a:t>
            </a:r>
            <a:endParaRPr lang="en-US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260372"/>
            <a:ext cx="1062181" cy="1011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239607"/>
            <a:ext cx="1474444" cy="1053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442" y="2133600"/>
            <a:ext cx="1771209" cy="1265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40" b="98254" l="4400" r="94800">
                        <a14:foregroundMark x1="12600" y1="31429" x2="12600" y2="31429"/>
                        <a14:foregroundMark x1="7700" y1="26508" x2="7700" y2="26508"/>
                        <a14:foregroundMark x1="31000" y1="11587" x2="31000" y2="11587"/>
                        <a14:foregroundMark x1="32800" y1="8730" x2="32800" y2="8730"/>
                        <a14:foregroundMark x1="69100" y1="54444" x2="69100" y2="54444"/>
                        <a14:foregroundMark x1="76900" y1="39683" x2="76900" y2="39683"/>
                        <a14:foregroundMark x1="63800" y1="34444" x2="63800" y2="34444"/>
                        <a14:foregroundMark x1="58400" y1="15714" x2="58400" y2="15714"/>
                        <a14:foregroundMark x1="36300" y1="9048" x2="36300" y2="9048"/>
                        <a14:foregroundMark x1="27600" y1="23492" x2="27600" y2="23492"/>
                        <a14:foregroundMark x1="24700" y1="20476" x2="24700" y2="20476"/>
                        <a14:foregroundMark x1="24600" y1="19048" x2="24600" y2="19048"/>
                        <a14:foregroundMark x1="26400" y1="29048" x2="26400" y2="29048"/>
                        <a14:foregroundMark x1="31200" y1="26667" x2="31200" y2="26667"/>
                        <a14:foregroundMark x1="24500" y1="27302" x2="24500" y2="27302"/>
                        <a14:foregroundMark x1="22000" y1="30317" x2="22000" y2="30317"/>
                        <a14:foregroundMark x1="20400" y1="30159" x2="20400" y2="30159"/>
                        <a14:foregroundMark x1="70600" y1="52857" x2="70600" y2="52857"/>
                        <a14:foregroundMark x1="71500" y1="54603" x2="71500" y2="54603"/>
                        <a14:foregroundMark x1="71600" y1="62063" x2="71600" y2="62063"/>
                        <a14:foregroundMark x1="64500" y1="63968" x2="64500" y2="63968"/>
                        <a14:foregroundMark x1="67800" y1="63333" x2="67800" y2="63333"/>
                        <a14:foregroundMark x1="65900" y1="64286" x2="65900" y2="64286"/>
                        <a14:foregroundMark x1="55400" y1="25397" x2="55400" y2="25397"/>
                        <a14:foregroundMark x1="54300" y1="29683" x2="54300" y2="29683"/>
                        <a14:foregroundMark x1="60900" y1="35397" x2="60900" y2="35397"/>
                        <a14:foregroundMark x1="52400" y1="34921" x2="52400" y2="34921"/>
                        <a14:foregroundMark x1="47900" y1="38571" x2="47900" y2="38571"/>
                        <a14:foregroundMark x1="29600" y1="29841" x2="29600" y2="29841"/>
                        <a14:foregroundMark x1="31300" y1="31429" x2="31300" y2="31429"/>
                        <a14:foregroundMark x1="26900" y1="32381" x2="26900" y2="32381"/>
                        <a14:foregroundMark x1="36800" y1="29841" x2="36800" y2="29841"/>
                        <a14:foregroundMark x1="31600" y1="4921" x2="31600" y2="4921"/>
                        <a14:foregroundMark x1="30500" y1="6984" x2="30500" y2="6984"/>
                        <a14:foregroundMark x1="36800" y1="6667" x2="36800" y2="6667"/>
                        <a14:foregroundMark x1="44100" y1="5556" x2="44100" y2="5556"/>
                        <a14:foregroundMark x1="57900" y1="12222" x2="57900" y2="12222"/>
                        <a14:foregroundMark x1="55700" y1="15238" x2="55700" y2="15238"/>
                        <a14:foregroundMark x1="53400" y1="15079" x2="53400" y2="15079"/>
                        <a14:foregroundMark x1="53200" y1="12540" x2="53200" y2="12540"/>
                        <a14:foregroundMark x1="52700" y1="22381" x2="52700" y2="22381"/>
                        <a14:foregroundMark x1="57700" y1="27778" x2="57700" y2="27778"/>
                        <a14:foregroundMark x1="60700" y1="30952" x2="60700" y2="30952"/>
                        <a14:foregroundMark x1="65500" y1="36190" x2="65500" y2="36190"/>
                        <a14:foregroundMark x1="56900" y1="32063" x2="56900" y2="32063"/>
                        <a14:foregroundMark x1="61700" y1="36984" x2="61700" y2="36984"/>
                        <a14:foregroundMark x1="50800" y1="31111" x2="50800" y2="31111"/>
                        <a14:foregroundMark x1="53600" y1="37937" x2="53600" y2="37937"/>
                        <a14:foregroundMark x1="51700" y1="33333" x2="51700" y2="33333"/>
                        <a14:foregroundMark x1="32400" y1="11587" x2="32400" y2="11587"/>
                        <a14:foregroundMark x1="29400" y1="10317" x2="29400" y2="10317"/>
                        <a14:foregroundMark x1="33100" y1="11587" x2="33100" y2="11587"/>
                        <a14:foregroundMark x1="32800" y1="13016" x2="32800" y2="13016"/>
                        <a14:foregroundMark x1="34300" y1="12063" x2="34300" y2="12063"/>
                        <a14:foregroundMark x1="34200" y1="8730" x2="34200" y2="8730"/>
                        <a14:foregroundMark x1="35400" y1="12381" x2="35400" y2="12381"/>
                        <a14:foregroundMark x1="33700" y1="16667" x2="33700" y2="16667"/>
                        <a14:foregroundMark x1="34700" y1="15873" x2="34700" y2="15873"/>
                        <a14:foregroundMark x1="35200" y1="14444" x2="35200" y2="14444"/>
                        <a14:foregroundMark x1="32800" y1="17143" x2="32800" y2="17143"/>
                        <a14:foregroundMark x1="34400" y1="18889" x2="34400" y2="18889"/>
                        <a14:foregroundMark x1="33000" y1="19683" x2="33000" y2="19683"/>
                        <a14:foregroundMark x1="33600" y1="21905" x2="33600" y2="21905"/>
                        <a14:foregroundMark x1="34500" y1="22857" x2="34500" y2="22857"/>
                        <a14:foregroundMark x1="30800" y1="24286" x2="30800" y2="24286"/>
                        <a14:foregroundMark x1="31800" y1="24762" x2="31800" y2="24762"/>
                        <a14:foregroundMark x1="32900" y1="25079" x2="32900" y2="25079"/>
                        <a14:foregroundMark x1="36900" y1="11587" x2="36900" y2="11587"/>
                        <a14:foregroundMark x1="35900" y1="19841" x2="35900" y2="19841"/>
                        <a14:foregroundMark x1="53000" y1="28730" x2="53000" y2="28730"/>
                        <a14:foregroundMark x1="51800" y1="20952" x2="51800" y2="20952"/>
                        <a14:foregroundMark x1="55100" y1="24444" x2="55100" y2="24444"/>
                        <a14:foregroundMark x1="53300" y1="23492" x2="53300" y2="23492"/>
                        <a14:foregroundMark x1="54900" y1="25873" x2="54900" y2="25873"/>
                        <a14:foregroundMark x1="55400" y1="26349" x2="55400" y2="26349"/>
                        <a14:foregroundMark x1="62200" y1="32381" x2="62200" y2="32381"/>
                        <a14:foregroundMark x1="64700" y1="35238" x2="64700" y2="35238"/>
                        <a14:foregroundMark x1="66100" y1="37460" x2="66100" y2="37460"/>
                        <a14:foregroundMark x1="55400" y1="30635" x2="55400" y2="30635"/>
                        <a14:foregroundMark x1="56000" y1="30635" x2="56000" y2="30635"/>
                        <a14:foregroundMark x1="54800" y1="30000" x2="54800" y2="30000"/>
                        <a14:foregroundMark x1="53800" y1="29365" x2="53800" y2="29365"/>
                        <a14:foregroundMark x1="52700" y1="28254" x2="52700" y2="28254"/>
                        <a14:foregroundMark x1="21000" y1="26190" x2="21000" y2="26190"/>
                        <a14:foregroundMark x1="23400" y1="23651" x2="23400" y2="23651"/>
                        <a14:foregroundMark x1="23700" y1="25556" x2="23700" y2="25556"/>
                        <a14:foregroundMark x1="22800" y1="25873" x2="22800" y2="25873"/>
                        <a14:foregroundMark x1="22300" y1="21746" x2="22300" y2="21746"/>
                        <a14:foregroundMark x1="23400" y1="21111" x2="23400" y2="21111"/>
                        <a14:foregroundMark x1="21600" y1="20317" x2="21600" y2="20317"/>
                        <a14:foregroundMark x1="23000" y1="20000" x2="23000" y2="20000"/>
                        <a14:foregroundMark x1="24400" y1="18254" x2="24400" y2="18254"/>
                        <a14:foregroundMark x1="25700" y1="17460" x2="25700" y2="17460"/>
                        <a14:foregroundMark x1="27400" y1="17302" x2="27400" y2="17302"/>
                        <a14:foregroundMark x1="24000" y1="17937" x2="24000" y2="17937"/>
                        <a14:foregroundMark x1="30400" y1="6032" x2="30400" y2="6032"/>
                        <a14:foregroundMark x1="29100" y1="11270" x2="29100" y2="11270"/>
                        <a14:foregroundMark x1="34500" y1="7302" x2="34500" y2="7302"/>
                        <a14:foregroundMark x1="41500" y1="4603" x2="41500" y2="4603"/>
                        <a14:foregroundMark x1="43400" y1="6032" x2="43400" y2="6032"/>
                        <a14:foregroundMark x1="46600" y1="9048" x2="46600" y2="9048"/>
                        <a14:foregroundMark x1="47800" y1="9206" x2="47800" y2="9206"/>
                        <a14:foregroundMark x1="48200" y1="8413" x2="48200" y2="8413"/>
                        <a14:foregroundMark x1="46000" y1="9206" x2="46000" y2="9206"/>
                        <a14:foregroundMark x1="39800" y1="3810" x2="39800" y2="3810"/>
                        <a14:foregroundMark x1="38100" y1="3810" x2="38100" y2="3810"/>
                        <a14:foregroundMark x1="37200" y1="4444" x2="37200" y2="4444"/>
                        <a14:foregroundMark x1="30700" y1="4444" x2="30700" y2="4444"/>
                        <a14:foregroundMark x1="31700" y1="4286" x2="31700" y2="4286"/>
                        <a14:foregroundMark x1="32200" y1="4603" x2="32200" y2="4603"/>
                        <a14:foregroundMark x1="34000" y1="7143" x2="34000" y2="7143"/>
                        <a14:foregroundMark x1="35300" y1="7619" x2="35300" y2="7619"/>
                        <a14:foregroundMark x1="42100" y1="4921" x2="42100" y2="4921"/>
                        <a14:foregroundMark x1="42900" y1="5397" x2="42900" y2="5397"/>
                        <a14:foregroundMark x1="44700" y1="6349" x2="44700" y2="6349"/>
                        <a14:foregroundMark x1="44100" y1="4921" x2="44100" y2="4921"/>
                        <a14:foregroundMark x1="36800" y1="4762" x2="36800" y2="4762"/>
                        <a14:foregroundMark x1="37600" y1="4127" x2="37600" y2="4127"/>
                        <a14:foregroundMark x1="38800" y1="3810" x2="38800" y2="3810"/>
                        <a14:foregroundMark x1="40200" y1="4127" x2="40200" y2="4127"/>
                        <a14:foregroundMark x1="41000" y1="4444" x2="41000" y2="4444"/>
                        <a14:foregroundMark x1="50800" y1="32222" x2="50800" y2="32222"/>
                        <a14:foregroundMark x1="55200" y1="44603" x2="55200" y2="44603"/>
                        <a14:foregroundMark x1="55400" y1="41905" x2="55400" y2="41905"/>
                        <a14:foregroundMark x1="53600" y1="40476" x2="53600" y2="40476"/>
                        <a14:foregroundMark x1="52600" y1="37619" x2="52600" y2="37619"/>
                        <a14:foregroundMark x1="52100" y1="33492" x2="52100" y2="33492"/>
                        <a14:foregroundMark x1="52800" y1="35079" x2="52800" y2="35079"/>
                        <a14:foregroundMark x1="54500" y1="40317" x2="54500" y2="40317"/>
                        <a14:foregroundMark x1="54000" y1="41746" x2="54000" y2="41746"/>
                        <a14:foregroundMark x1="52100" y1="36190" x2="52100" y2="36190"/>
                        <a14:foregroundMark x1="52800" y1="38254" x2="52800" y2="38254"/>
                        <a14:foregroundMark x1="54600" y1="43492" x2="54600" y2="43492"/>
                        <a14:foregroundMark x1="62500" y1="38254" x2="62500" y2="38254"/>
                        <a14:foregroundMark x1="64200" y1="41429" x2="64200" y2="41429"/>
                        <a14:foregroundMark x1="63400" y1="40159" x2="63400" y2="40159"/>
                        <a14:foregroundMark x1="62900" y1="34921" x2="62900" y2="34921"/>
                        <a14:foregroundMark x1="64100" y1="35873" x2="64100" y2="35873"/>
                        <a14:foregroundMark x1="20800" y1="34603" x2="20800" y2="34603"/>
                        <a14:foregroundMark x1="21800" y1="33651" x2="21800" y2="33651"/>
                        <a14:foregroundMark x1="22100" y1="33810" x2="22100" y2="33810"/>
                        <a14:foregroundMark x1="21300" y1="34286" x2="21300" y2="34286"/>
                        <a14:foregroundMark x1="22400" y1="31746" x2="22400" y2="31746"/>
                        <a14:foregroundMark x1="54900" y1="13016" x2="54900" y2="13016"/>
                        <a14:foregroundMark x1="59700" y1="19206" x2="59700" y2="19206"/>
                        <a14:foregroundMark x1="59200" y1="15079" x2="59200" y2="15079"/>
                        <a14:foregroundMark x1="60100" y1="20159" x2="60100" y2="20159"/>
                        <a14:foregroundMark x1="59300" y1="20794" x2="59300" y2="20794"/>
                        <a14:foregroundMark x1="59800" y1="20794" x2="59800" y2="20794"/>
                        <a14:foregroundMark x1="59600" y1="17302" x2="59600" y2="17302"/>
                        <a14:foregroundMark x1="59700" y1="18254" x2="59700" y2="18254"/>
                        <a14:foregroundMark x1="59900" y1="19683" x2="59900" y2="19683"/>
                        <a14:foregroundMark x1="58500" y1="12698" x2="58500" y2="12698"/>
                        <a14:foregroundMark x1="58000" y1="10952" x2="58000" y2="10952"/>
                        <a14:foregroundMark x1="39300" y1="3810" x2="39300" y2="3810"/>
                        <a14:foregroundMark x1="40600" y1="4286" x2="40600" y2="4286"/>
                        <a14:backgroundMark x1="53800" y1="20794" x2="53800" y2="20794"/>
                        <a14:backgroundMark x1="33600" y1="14603" x2="33600" y2="14603"/>
                        <a14:backgroundMark x1="56100" y1="38413" x2="56000" y2="38413"/>
                        <a14:backgroundMark x1="63600" y1="37143" x2="63600" y2="37143"/>
                        <a14:backgroundMark x1="54200" y1="26667" x2="54200" y2="26667"/>
                        <a14:backgroundMark x1="51400" y1="38730" x2="51400" y2="38730"/>
                        <a14:backgroundMark x1="34700" y1="20952" x2="34700" y2="20952"/>
                        <a14:backgroundMark x1="34100" y1="14444" x2="34100" y2="14444"/>
                        <a14:backgroundMark x1="53100" y1="26349" x2="53100" y2="26349"/>
                        <a14:backgroundMark x1="62800" y1="36508" x2="62800" y2="36508"/>
                        <a14:backgroundMark x1="59500" y1="35873" x2="59500" y2="35873"/>
                        <a14:backgroundMark x1="33600" y1="13016" x2="33600" y2="13016"/>
                        <a14:backgroundMark x1="37400" y1="9365" x2="37400" y2="9365"/>
                        <a14:backgroundMark x1="36000" y1="13175" x2="36000" y2="13175"/>
                        <a14:backgroundMark x1="37400" y1="10317" x2="37400" y2="10317"/>
                        <a14:backgroundMark x1="36200" y1="12381" x2="36200" y2="12381"/>
                        <a14:backgroundMark x1="35900" y1="13968" x2="35900" y2="13968"/>
                        <a14:backgroundMark x1="36000" y1="11905" x2="36000" y2="11905"/>
                        <a14:backgroundMark x1="36300" y1="13810" x2="36300" y2="13810"/>
                        <a14:backgroundMark x1="36100" y1="11587" x2="36100" y2="11587"/>
                        <a14:backgroundMark x1="56500" y1="30000" x2="56500" y2="30000"/>
                        <a14:backgroundMark x1="55300" y1="27619" x2="55300" y2="27619"/>
                        <a14:backgroundMark x1="55000" y1="22698" x2="55000" y2="22698"/>
                        <a14:backgroundMark x1="54300" y1="18095" x2="54300" y2="18095"/>
                        <a14:backgroundMark x1="52800" y1="20476" x2="52800" y2="20476"/>
                        <a14:backgroundMark x1="35300" y1="21746" x2="35300" y2="21746"/>
                        <a14:backgroundMark x1="35100" y1="20476" x2="35100" y2="20476"/>
                        <a14:backgroundMark x1="34200" y1="20794" x2="34200" y2="20794"/>
                        <a14:backgroundMark x1="34000" y1="20635" x2="34000" y2="20635"/>
                        <a14:backgroundMark x1="35400" y1="22381" x2="35400" y2="22381"/>
                        <a14:backgroundMark x1="35400" y1="22857" x2="35400" y2="22857"/>
                        <a14:backgroundMark x1="40600" y1="39365" x2="40600" y2="39365"/>
                        <a14:backgroundMark x1="41000" y1="39365" x2="41000" y2="39365"/>
                        <a14:backgroundMark x1="40600" y1="38571" x2="40600" y2="38571"/>
                        <a14:backgroundMark x1="41500" y1="39524" x2="41500" y2="39524"/>
                        <a14:backgroundMark x1="34500" y1="4286" x2="34500" y2="4286"/>
                        <a14:backgroundMark x1="33800" y1="5397" x2="33800" y2="5397"/>
                        <a14:backgroundMark x1="39300" y1="4762" x2="39300" y2="4762"/>
                        <a14:backgroundMark x1="38600" y1="6190" x2="38600" y2="6190"/>
                        <a14:backgroundMark x1="39800" y1="5714" x2="39800" y2="5714"/>
                        <a14:backgroundMark x1="42100" y1="6032" x2="42100" y2="6032"/>
                        <a14:backgroundMark x1="37700" y1="5556" x2="37700" y2="5556"/>
                        <a14:backgroundMark x1="41300" y1="5079" x2="41300" y2="5079"/>
                        <a14:backgroundMark x1="40600" y1="5238" x2="40600" y2="5238"/>
                        <a14:backgroundMark x1="42700" y1="4127" x2="42700" y2="4127"/>
                        <a14:backgroundMark x1="41400" y1="3651" x2="41400" y2="3651"/>
                        <a14:backgroundMark x1="37000" y1="3651" x2="37000" y2="3651"/>
                        <a14:backgroundMark x1="32900" y1="5397" x2="32900" y2="5397"/>
                        <a14:backgroundMark x1="33100" y1="6508" x2="33100" y2="6508"/>
                        <a14:backgroundMark x1="33300" y1="6984" x2="33300" y2="6984"/>
                        <a14:backgroundMark x1="33600" y1="7302" x2="33600" y2="7302"/>
                        <a14:backgroundMark x1="33500" y1="12222" x2="33500" y2="12222"/>
                        <a14:backgroundMark x1="65900" y1="38730" x2="65900" y2="38730"/>
                        <a14:backgroundMark x1="63900" y1="36349" x2="63900" y2="36349"/>
                        <a14:backgroundMark x1="61700" y1="35079" x2="61700" y2="35079"/>
                        <a14:backgroundMark x1="64800" y1="40794" x2="64800" y2="40794"/>
                        <a14:backgroundMark x1="52000" y1="31270" x2="52000" y2="31270"/>
                        <a14:backgroundMark x1="53500" y1="33968" x2="53500" y2="33968"/>
                        <a14:backgroundMark x1="58100" y1="39048" x2="58100" y2="39048"/>
                        <a14:backgroundMark x1="59600" y1="41111" x2="59600" y2="41111"/>
                        <a14:backgroundMark x1="55900" y1="41587" x2="55900" y2="41587"/>
                        <a14:backgroundMark x1="58100" y1="40794" x2="58100" y2="40794"/>
                        <a14:backgroundMark x1="53600" y1="35556" x2="53600" y2="35556"/>
                        <a14:backgroundMark x1="50800" y1="34603" x2="50800" y2="34603"/>
                        <a14:backgroundMark x1="54200" y1="43492" x2="54200" y2="43492"/>
                        <a14:backgroundMark x1="52500" y1="43492" x2="52500" y2="43492"/>
                        <a14:backgroundMark x1="52000" y1="40952" x2="52000" y2="40952"/>
                        <a14:backgroundMark x1="49500" y1="40317" x2="49500" y2="40317"/>
                        <a14:backgroundMark x1="48900" y1="38254" x2="48900" y2="38254"/>
                        <a14:backgroundMark x1="50400" y1="36508" x2="50400" y2="36508"/>
                        <a14:backgroundMark x1="53100" y1="34127" x2="53100" y2="34127"/>
                        <a14:backgroundMark x1="52400" y1="32381" x2="52400" y2="32381"/>
                        <a14:backgroundMark x1="20400" y1="35238" x2="20400" y2="35238"/>
                        <a14:backgroundMark x1="23300" y1="31270" x2="23300" y2="312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860" y="2141838"/>
            <a:ext cx="2108582" cy="1265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5136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Explosion in UAV and UGV Operation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Hobbyist</a:t>
            </a:r>
          </a:p>
          <a:p>
            <a:pPr lvl="1"/>
            <a:r>
              <a:rPr lang="en-US" dirty="0" smtClean="0"/>
              <a:t>Venders</a:t>
            </a:r>
          </a:p>
          <a:p>
            <a:pPr lvl="1"/>
            <a:r>
              <a:rPr lang="en-US" dirty="0" smtClean="0"/>
              <a:t>Open source projects</a:t>
            </a:r>
          </a:p>
          <a:p>
            <a:pPr lvl="1"/>
            <a:r>
              <a:rPr lang="en-US" dirty="0" smtClean="0"/>
              <a:t>Fierce market competition driving down prices</a:t>
            </a:r>
          </a:p>
          <a:p>
            <a:endParaRPr lang="en-US" dirty="0" smtClean="0"/>
          </a:p>
          <a:p>
            <a:r>
              <a:rPr lang="en-US" dirty="0" smtClean="0"/>
              <a:t>Professional (Non-military)</a:t>
            </a:r>
          </a:p>
          <a:p>
            <a:pPr lvl="1"/>
            <a:r>
              <a:rPr lang="en-US" dirty="0" smtClean="0"/>
              <a:t>Law enforcement</a:t>
            </a:r>
          </a:p>
          <a:p>
            <a:pPr lvl="1"/>
            <a:r>
              <a:rPr lang="en-US" dirty="0" smtClean="0"/>
              <a:t>Real estate</a:t>
            </a:r>
          </a:p>
          <a:p>
            <a:pPr lvl="1"/>
            <a:r>
              <a:rPr lang="en-US" dirty="0" smtClean="0"/>
              <a:t>Agriculture</a:t>
            </a:r>
          </a:p>
          <a:p>
            <a:pPr lvl="1"/>
            <a:r>
              <a:rPr lang="en-US" dirty="0" smtClean="0"/>
              <a:t>Environmental monitoring/conservation</a:t>
            </a:r>
          </a:p>
          <a:p>
            <a:pPr lvl="1"/>
            <a:r>
              <a:rPr lang="en-US" dirty="0" smtClean="0"/>
              <a:t>Search and rescue</a:t>
            </a:r>
          </a:p>
          <a:p>
            <a:pPr lvl="1"/>
            <a:r>
              <a:rPr lang="en-US" dirty="0" smtClean="0"/>
              <a:t>Research</a:t>
            </a:r>
          </a:p>
          <a:p>
            <a:pPr lvl="1"/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524000"/>
            <a:ext cx="3124200" cy="53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88361">
            <a:off x="6593846" y="2888372"/>
            <a:ext cx="2045705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42682">
            <a:off x="4059965" y="5541442"/>
            <a:ext cx="1483961" cy="85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555" y="4800600"/>
            <a:ext cx="2830286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988502"/>
            <a:ext cx="1168452" cy="688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6329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fpv</a:t>
            </a:r>
            <a:r>
              <a:rPr lang="en-US" dirty="0" smtClean="0"/>
              <a:t>” Relative Google Trends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75" y="658009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"Data Source: Google Trends (</a:t>
            </a:r>
            <a:r>
              <a:rPr lang="en-US" sz="1200" dirty="0">
                <a:hlinkClick r:id="rId2"/>
              </a:rPr>
              <a:t>www.google.com/trends</a:t>
            </a:r>
            <a:r>
              <a:rPr lang="en-US" sz="1200" dirty="0"/>
              <a:t>)."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-4763" y="1295400"/>
            <a:ext cx="9153526" cy="5334000"/>
            <a:chOff x="-4763" y="1295400"/>
            <a:chExt cx="9153526" cy="5334000"/>
          </a:xfrm>
        </p:grpSpPr>
        <p:grpSp>
          <p:nvGrpSpPr>
            <p:cNvPr id="9" name="Group 8"/>
            <p:cNvGrpSpPr/>
            <p:nvPr/>
          </p:nvGrpSpPr>
          <p:grpSpPr>
            <a:xfrm>
              <a:off x="-4763" y="3895725"/>
              <a:ext cx="9153526" cy="2733675"/>
              <a:chOff x="-4763" y="1228725"/>
              <a:chExt cx="9153526" cy="2733675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685800" y="3593068"/>
                <a:ext cx="13067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End of 2011</a:t>
                </a:r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657600" y="3573107"/>
                <a:ext cx="13067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End of 2013</a:t>
                </a:r>
                <a:endParaRPr lang="en-US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553200" y="3549134"/>
                <a:ext cx="1880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Beginning of 2014</a:t>
                </a:r>
                <a:endParaRPr lang="en-US" dirty="0"/>
              </a:p>
            </p:txBody>
          </p:sp>
          <p:pic>
            <p:nvPicPr>
              <p:cNvPr id="2052" name="Picture 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763" y="1228725"/>
                <a:ext cx="9153526" cy="2276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053" name="Picture 5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83"/>
            <a:stretch/>
          </p:blipFill>
          <p:spPr bwMode="auto">
            <a:xfrm>
              <a:off x="343294" y="1295400"/>
              <a:ext cx="8465762" cy="2409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10729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/>
              <a:t>Problem Remains…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Everything is in place except: Real-Time wireless video transmission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Many low-bandwidth devices are perfect form factor and price</a:t>
            </a:r>
          </a:p>
          <a:p>
            <a:r>
              <a:rPr lang="en-US" dirty="0" smtClean="0"/>
              <a:t>But they cannot transfer data fast enough to support a useful video </a:t>
            </a:r>
          </a:p>
          <a:p>
            <a:r>
              <a:rPr lang="en-US" dirty="0" smtClean="0"/>
              <a:t>(max rate &lt;&lt;1Mb/s)</a:t>
            </a:r>
          </a:p>
          <a:p>
            <a:pPr lvl="1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883228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Computer </a:t>
            </a:r>
            <a:r>
              <a:rPr lang="en-US" dirty="0" smtClean="0"/>
              <a:t>Vision </a:t>
            </a:r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Enable use of existing (and prolific) technologies assuming:</a:t>
            </a:r>
            <a:endParaRPr lang="en-US" dirty="0" smtClean="0"/>
          </a:p>
          <a:p>
            <a:r>
              <a:rPr lang="en-US" dirty="0" smtClean="0"/>
              <a:t>An </a:t>
            </a:r>
            <a:r>
              <a:rPr lang="en-US" dirty="0" smtClean="0"/>
              <a:t>operator </a:t>
            </a:r>
            <a:r>
              <a:rPr lang="en-US" dirty="0" smtClean="0"/>
              <a:t>is (primarily) interested </a:t>
            </a:r>
            <a:r>
              <a:rPr lang="en-US" dirty="0" smtClean="0"/>
              <a:t>in</a:t>
            </a:r>
            <a:endParaRPr lang="en-US" dirty="0" smtClean="0"/>
          </a:p>
          <a:p>
            <a:pPr lvl="1"/>
            <a:r>
              <a:rPr lang="en-US" dirty="0" smtClean="0"/>
              <a:t>Understanding the remote environment dynamically</a:t>
            </a:r>
          </a:p>
          <a:p>
            <a:pPr lvl="2"/>
            <a:r>
              <a:rPr lang="en-US" dirty="0" smtClean="0"/>
              <a:t>How it responds to the robot</a:t>
            </a:r>
          </a:p>
          <a:p>
            <a:pPr lvl="2"/>
            <a:r>
              <a:rPr lang="en-US" dirty="0" smtClean="0"/>
              <a:t>How robot responds to it</a:t>
            </a:r>
          </a:p>
          <a:p>
            <a:pPr lvl="1"/>
            <a:r>
              <a:rPr lang="en-US" dirty="0" smtClean="0"/>
              <a:t>Quickly know consequences of commands</a:t>
            </a:r>
          </a:p>
          <a:p>
            <a:pPr lvl="1"/>
            <a:r>
              <a:rPr lang="en-US" dirty="0" smtClean="0"/>
              <a:t>Update commands multiple times/second</a:t>
            </a:r>
          </a:p>
          <a:p>
            <a:pPr lvl="1"/>
            <a:r>
              <a:rPr lang="en-US" dirty="0" smtClean="0"/>
              <a:t>Building a mental model of environment</a:t>
            </a:r>
          </a:p>
          <a:p>
            <a:pPr lvl="2"/>
            <a:r>
              <a:rPr lang="en-US" dirty="0" smtClean="0"/>
              <a:t>For navigation</a:t>
            </a:r>
          </a:p>
          <a:p>
            <a:pPr lvl="2"/>
            <a:r>
              <a:rPr lang="en-US" dirty="0" smtClean="0"/>
              <a:t>For manipulation</a:t>
            </a:r>
          </a:p>
          <a:p>
            <a:pPr lvl="2"/>
            <a:r>
              <a:rPr lang="en-US" dirty="0" smtClean="0"/>
              <a:t>For </a:t>
            </a:r>
            <a:r>
              <a:rPr lang="en-US" dirty="0" err="1" smtClean="0"/>
              <a:t>survelance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650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Reduce Dimensionality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Assume </a:t>
            </a:r>
            <a:r>
              <a:rPr lang="en-US" dirty="0" smtClean="0"/>
              <a:t>only subset </a:t>
            </a:r>
            <a:r>
              <a:rPr lang="en-US" dirty="0"/>
              <a:t>of </a:t>
            </a:r>
            <a:r>
              <a:rPr lang="en-US" dirty="0" smtClean="0"/>
              <a:t>image data is needed</a:t>
            </a:r>
          </a:p>
          <a:p>
            <a:pPr lvl="1"/>
            <a:r>
              <a:rPr lang="en-US" dirty="0" smtClean="0"/>
              <a:t>Corners</a:t>
            </a:r>
            <a:endParaRPr lang="en-US" dirty="0" smtClean="0"/>
          </a:p>
          <a:p>
            <a:pPr lvl="1"/>
            <a:r>
              <a:rPr lang="en-US" dirty="0" smtClean="0"/>
              <a:t>Edges</a:t>
            </a:r>
          </a:p>
          <a:p>
            <a:pPr lvl="1"/>
            <a:r>
              <a:rPr lang="en-US" dirty="0" smtClean="0"/>
              <a:t>Areas of high contrast</a:t>
            </a:r>
          </a:p>
          <a:p>
            <a:pPr lvl="1"/>
            <a:r>
              <a:rPr lang="en-US" dirty="0" smtClean="0"/>
              <a:t>Areas of high detail</a:t>
            </a:r>
          </a:p>
          <a:p>
            <a:r>
              <a:rPr lang="en-US" dirty="0" smtClean="0"/>
              <a:t>Watching objects move = operator can build intuitive environmental model</a:t>
            </a:r>
          </a:p>
          <a:p>
            <a:pPr lvl="1"/>
            <a:r>
              <a:rPr lang="en-US" b="1" dirty="0" smtClean="0"/>
              <a:t>Sounds like Structure From Motion!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95309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Detect corners and edges quickly</a:t>
            </a:r>
          </a:p>
          <a:p>
            <a:pPr lvl="1"/>
            <a:r>
              <a:rPr lang="en-US" dirty="0" smtClean="0"/>
              <a:t>FAST features find consistent corners extremely fast</a:t>
            </a:r>
          </a:p>
          <a:p>
            <a:pPr lvl="1"/>
            <a:r>
              <a:rPr lang="en-US" dirty="0" smtClean="0"/>
              <a:t>Hough transform finds straight lines extremely slowly</a:t>
            </a:r>
          </a:p>
          <a:p>
            <a:r>
              <a:rPr lang="en-US" dirty="0" smtClean="0"/>
              <a:t>Attempt to connect FAST features with line segments in a quicker way:</a:t>
            </a:r>
          </a:p>
          <a:p>
            <a:pPr lvl="1"/>
            <a:r>
              <a:rPr lang="en-US" dirty="0" smtClean="0"/>
              <a:t>Delaunay Triangulation (very fast)</a:t>
            </a:r>
          </a:p>
          <a:p>
            <a:pPr lvl="2"/>
            <a:r>
              <a:rPr lang="en-US" dirty="0" smtClean="0"/>
              <a:t>Imperfect segmentation, but </a:t>
            </a:r>
            <a:r>
              <a:rPr lang="en-US" b="1" dirty="0" smtClean="0"/>
              <a:t>SOME</a:t>
            </a:r>
            <a:r>
              <a:rPr lang="en-US" dirty="0" smtClean="0"/>
              <a:t> triangle edges </a:t>
            </a:r>
            <a:r>
              <a:rPr lang="en-US" b="1" dirty="0" smtClean="0"/>
              <a:t>WILL</a:t>
            </a:r>
            <a:r>
              <a:rPr lang="en-US" dirty="0" smtClean="0"/>
              <a:t> align with real word geometry edges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61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4292</TotalTime>
  <Words>700</Words>
  <Application>Microsoft Office PowerPoint</Application>
  <PresentationFormat>On-screen Show (4:3)</PresentationFormat>
  <Paragraphs>148</Paragraphs>
  <Slides>20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Real-Time Vector Geometry Based Video Compression for Low-Latency Teleoperation over Low-Bandwidth Connections </vt:lpstr>
      <vt:lpstr>“fpv” = “Consumer” Teleoperation</vt:lpstr>
      <vt:lpstr>No Longer Limited To Military Domain</vt:lpstr>
      <vt:lpstr>Explosion in UAV and UGV Operation</vt:lpstr>
      <vt:lpstr>“fpv” Relative Google Trends</vt:lpstr>
      <vt:lpstr>A Problem Remains…</vt:lpstr>
      <vt:lpstr>Computer Vision Solution</vt:lpstr>
      <vt:lpstr>Reduce Dimensionality</vt:lpstr>
      <vt:lpstr>Concept</vt:lpstr>
      <vt:lpstr>Algorithm</vt:lpstr>
      <vt:lpstr>Algorithm: 1 Find Features</vt:lpstr>
      <vt:lpstr>Algorithm: 2 Pseudo Segmentation</vt:lpstr>
      <vt:lpstr>Algorithm: 3 Triangle Color</vt:lpstr>
      <vt:lpstr>Algorithm: 4 Encode/Render</vt:lpstr>
      <vt:lpstr>Find Features</vt:lpstr>
      <vt:lpstr>Feature Detection Comparison</vt:lpstr>
      <vt:lpstr>Results: Compression Time</vt:lpstr>
      <vt:lpstr>Results: Compression Ranges</vt:lpstr>
      <vt:lpstr>Improvements</vt:lpstr>
      <vt:lpstr>Conclusion</vt:lpstr>
    </vt:vector>
  </TitlesOfParts>
  <Company>Tulsa Community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Vector Geometry Based Video Compression for Low-Latency Teleoperation over Low-Bandwidth Connections</dc:title>
  <dc:creator>BOIRUM</dc:creator>
  <cp:lastModifiedBy>BOIRUM</cp:lastModifiedBy>
  <cp:revision>49</cp:revision>
  <dcterms:created xsi:type="dcterms:W3CDTF">2014-05-08T14:17:55Z</dcterms:created>
  <dcterms:modified xsi:type="dcterms:W3CDTF">2014-05-14T14:42:07Z</dcterms:modified>
</cp:coreProperties>
</file>